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2" r:id="rId5"/>
    <p:sldId id="264" r:id="rId6"/>
    <p:sldId id="270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81" r:id="rId38"/>
    <p:sldId id="296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5"/>
    <p:restoredTop sz="73340"/>
  </p:normalViewPr>
  <p:slideViewPr>
    <p:cSldViewPr snapToGrid="0" snapToObjects="1">
      <p:cViewPr>
        <p:scale>
          <a:sx n="125" d="100"/>
          <a:sy n="125" d="100"/>
        </p:scale>
        <p:origin x="584" y="272"/>
      </p:cViewPr>
      <p:guideLst/>
    </p:cSldViewPr>
  </p:slideViewPr>
  <p:outlineViewPr>
    <p:cViewPr>
      <p:scale>
        <a:sx n="33" d="100"/>
        <a:sy n="33" d="100"/>
      </p:scale>
      <p:origin x="0" y="-12616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32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1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804 76 24575,'-61'0'0,"30"0"0,-48 0 0,44 0 0,-4 0 0,7 0 0,-40 0 0,34 0 0,-52 0 0,48 0 0,-16 0 0,18 0 0,-3 0 0,15 0 0,-4 0 0,10 0 0,2 0 0,4 0 0,4 0 0,5 3 0,4 1 0,3 3 0,0 0 0,0 14 0,0 4 0,0 26 0,0 3 0,0 21 0,0-19 0,0 23 0,0-16 0,0 13 0,0-2 0,0-13 0,0-3 0,0-6 0,0-11 0,0 2 0,0-15 0,0 4 0,0-6 0,0-8 0,0 2 0,0-8 0,0 0 0,0-1 0,0-3 0,0-1 0,0 0 0,0 0 0,0 5 0,0 4 0,0 12 0,0 5 0,0 11 0,0-4 0,0 11 0,0-11 0,0-1 0,0-7 0,0-11 0,0-4 0,0-6 0,0-3 0,0-1 0,0 0 0,0 0 0,0-1 0,0 1 0,0 0 0,0 0 0,0-1 0,-3-2 0,5-1 0,-1-3 0,14 0 0,9 0 0,15 0 0,1 0 0,10 0 0,3 0 0,1 0 0,11 0 0,-4 0 0,-1 0 0,-1 0 0,-7 0 0,0 0 0,-6 0 0,-2 0 0,-5 0 0,-6 0 0,4 0 0,-9 0 0,4 0 0,-11 0 0,-4 0 0,-2 0 0,-6 0 0,2 0 0,-4 0 0,0 0 0,1 0 0,-1 0 0,0 0 0,0-3 0,9 2 0,2-2 0,8 3 0,6 0 0,-4 0 0,9 0 0,-14 0 0,8 0 0,-18 0 0,7 0 0,-12 0 0,3 0 0,-10 0 0,2 0 0,-6 0 0</inkml:trace>
  <inkml:trace contextRef="#ctx0" brushRef="#br0" timeOffset="2528">477 77 24575,'18'0'0,"10"0"0,-5 0 0,4 0 0,-1 0 0,-4 0 0,4 0 0,-4 0 0,3 0 0,-8 0 0,9 0 0,-9 0 0,4 0 0,-5 0 0,0 0 0,0 0 0,5 0 0,-4 0 0,4 0 0,-5 0 0,0 0 0,0 0 0,0 0 0,0-3 0,0 2 0,0-3 0,0 1 0,-4 2 0,4-7 0,-4 8 0,0-4 0,3 0 0,-7 3 0,3-2 0,-3 3 0,-1 0 0,0 0 0,0 0 0,0 0 0,0 0 0,3-4 0,7 3 0,5-2 0,5-1 0,4 3 0,-3-3 0,9-1 0,-9 4 0,4-7 0,-10 7 0,-2-7 0,-7 8 0,-2-4 0,-4 4 0,0 0 0,1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3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2548 0 24575,'-19'0'0,"-13"0"0,-9 0 0,-5 0 0,-27 0 0,38 0 0,-43 0 0,47 0 0,-33 0 0,-5 0 0,10 0 0,-13 0 0,12 0 0,-1 0 0,-22 0 0,27 9 0,-15 3 0,9 15 0,-31 5 0,23 2-237,18-12 1,0 0 236,-10 19 0,-24 8 0,20 5 0,-5 0 0,5 6 0,-1 0 0,-6 7 0,12 0 0,-7 7 0,12 5 0,-3-5 0,16-8 0,12-19 0,0 0 0,-12 18 0,13-13 0,0 1 0,-12 19 0,7-8 0,-6 24 0,15-20 0,-9 13 0,11-2 0,-5 2 0,10-13 0,-1 7 0,3-1 0,8-17 0,0 10 0,1-1 0,3-10 0,4 18 0,-4-8 0,5-5 0,0 27 0,0-12 0,0 10 0,4-17 0,7-17 473,10 1-473,0-7 0,9 4 0,-4-4 0,5 1 0,0 0 0,5-6 0,-4 1 0,9 0 0,-10-6 0,9-1 0,-4-4 0,5-6 0,0 5 0,-2-9 0,2 9 0,4-14 0,2 13 0,5-12 0,-6 4 0,5-2 0,-6-8 0,1 8 0,-1-8 0,-1 3 0,-4-4 0,5 0 0,-1 0 0,2 0 0,6-4 0,0-2 0,0 1 0,7-4 0,-5 4 0,4-5 0,-5 0 0,-2 0 0,-5 4 0,5-3 0,-11 3 0,4-4 0,-5 0 0,-1 0 0,1 0 0,-1 0 0,-5 4 0,-6-3 0,-2 3 0,-7-4 0,-2 0 0,-4 3 0,-5-2 0,0 2 0,0-3 0,3 0 0,7 0 0,3 0 0,12 0 0,1 0 0,6 0 0,-6 0 0,-1 0 0,-6 0 0,-4 0 0,-5 0 0,-6 0 0,-4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A4D5-F053-CB40-8CE8-713E91BE435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F971-6BD9-D043-811F-3142662E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using perf you wouldn’t get complete information, so you’ve got to use </a:t>
            </a:r>
            <a:r>
              <a:rPr lang="en-US" dirty="0" err="1"/>
              <a:t>perfcollect</a:t>
            </a:r>
            <a:r>
              <a:rPr lang="en-US" baseline="0" dirty="0"/>
              <a:t> to create maps for the runtime </a:t>
            </a:r>
            <a:r>
              <a:rPr lang="en-US" baseline="0" dirty="0" err="1"/>
              <a:t>dlls</a:t>
            </a:r>
            <a:r>
              <a:rPr lang="en-US" baseline="0" dirty="0"/>
              <a:t>, and then collate the maps generated by the runtime and the maps from </a:t>
            </a:r>
            <a:r>
              <a:rPr lang="en-US" baseline="0" dirty="0" err="1"/>
              <a:t>perfcollect</a:t>
            </a:r>
            <a:r>
              <a:rPr lang="en-US" baseline="0" dirty="0"/>
              <a:t> (this is what dotnet-</a:t>
            </a:r>
            <a:r>
              <a:rPr lang="en-US" baseline="0" dirty="0" err="1"/>
              <a:t>mapgen</a:t>
            </a:r>
            <a:r>
              <a:rPr lang="en-US" baseline="0" dirty="0"/>
              <a:t> is for)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 lot of stuff to remember to do and set up to take a dump, or analyze a dump. Surely there’s an easier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0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you have to do, and suddenly</a:t>
            </a:r>
            <a:r>
              <a:rPr lang="en-US" baseline="0" dirty="0"/>
              <a:t> you’re in an actual dump inspector, with no LLDB/configuration required!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commands to know: </a:t>
            </a:r>
          </a:p>
          <a:p>
            <a:endParaRPr lang="en-US" dirty="0"/>
          </a:p>
          <a:p>
            <a:r>
              <a:rPr lang="en-US" dirty="0" err="1"/>
              <a:t>dumpobj</a:t>
            </a:r>
            <a:endParaRPr lang="en-US" dirty="0"/>
          </a:p>
          <a:p>
            <a:r>
              <a:rPr lang="en-US" dirty="0" err="1"/>
              <a:t>gcroot</a:t>
            </a:r>
            <a:endParaRPr lang="en-US" dirty="0"/>
          </a:p>
          <a:p>
            <a:r>
              <a:rPr lang="en-US" dirty="0" err="1"/>
              <a:t>Clrstack</a:t>
            </a:r>
            <a:endParaRPr lang="en-US" dirty="0"/>
          </a:p>
          <a:p>
            <a:r>
              <a:rPr lang="en-US" dirty="0" err="1"/>
              <a:t>Clrthreads</a:t>
            </a:r>
            <a:endParaRPr lang="en-US" dirty="0"/>
          </a:p>
          <a:p>
            <a:r>
              <a:rPr lang="en-US" dirty="0"/>
              <a:t>Threads</a:t>
            </a:r>
          </a:p>
          <a:p>
            <a:r>
              <a:rPr lang="en-US" dirty="0" err="1"/>
              <a:t>Setthread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51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3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4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point of the counters here are to show that you can use things that’s don’t have the fragility of ETW in a performant way, and use a single exporter</a:t>
            </a:r>
            <a:r>
              <a:rPr lang="en-US" baseline="0" dirty="0"/>
              <a:t> component (which could even be out of process!) to collect and export your counters.</a:t>
            </a:r>
          </a:p>
          <a:p>
            <a:endParaRPr lang="en-US" baseline="0" dirty="0"/>
          </a:p>
          <a:p>
            <a:r>
              <a:rPr lang="en-US" baseline="0" dirty="0"/>
              <a:t>This is good for </a:t>
            </a:r>
            <a:r>
              <a:rPr lang="en-US" baseline="0" dirty="0" err="1"/>
              <a:t>eg</a:t>
            </a:r>
            <a:r>
              <a:rPr lang="en-US" baseline="0" dirty="0"/>
              <a:t> sidecar deployments in k8s…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0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Congrats, we made it through the data-dump portion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1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2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65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9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2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04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3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2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03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0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55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6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1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05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you have  the wonderful </a:t>
            </a:r>
            <a:r>
              <a:rPr lang="en-US" dirty="0" err="1"/>
              <a:t>WinDBG</a:t>
            </a:r>
            <a:r>
              <a:rPr lang="en-US" dirty="0"/>
              <a:t> and </a:t>
            </a:r>
            <a:r>
              <a:rPr lang="en-US" dirty="0" err="1"/>
              <a:t>PerfView</a:t>
            </a:r>
            <a:r>
              <a:rPr lang="en-US" dirty="0"/>
              <a:t>, which between them let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Son of Strike plugin to analyze the CLR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Trace </a:t>
            </a:r>
            <a:r>
              <a:rPr lang="en-US" dirty="0" err="1"/>
              <a:t>callstacks</a:t>
            </a:r>
            <a:r>
              <a:rPr lang="en-US" dirty="0"/>
              <a:t>/profiles to see</a:t>
            </a:r>
            <a:r>
              <a:rPr lang="en-US" baseline="0" dirty="0"/>
              <a:t> where in your application you’re spending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2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GDB</a:t>
            </a:r>
            <a:r>
              <a:rPr lang="en-US" baseline="0" dirty="0"/>
              <a:t> – GNU debugger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LLVM Debugger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finicky -</a:t>
            </a:r>
            <a:r>
              <a:rPr lang="en-US" baseline="0" dirty="0"/>
              <a:t> to get any sort of proper stacks I found I had to AOT-compile all of my binaries, which A) sometimes failed, and B) took up much more disk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God help you if you</a:t>
            </a:r>
            <a:r>
              <a:rPr lang="en-US" baseline="0" dirty="0"/>
              <a:t> forgot the `--debug` flag on the mono invocation of your app. No Stack Traces then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GDB foibles: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 signal remapping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 functions to remap function pointers in </a:t>
            </a:r>
            <a:r>
              <a:rPr lang="en-US" baseline="0" dirty="0" err="1"/>
              <a:t>gdb</a:t>
            </a:r>
            <a:r>
              <a:rPr lang="en-US" baseline="0" dirty="0"/>
              <a:t> to </a:t>
            </a:r>
            <a:r>
              <a:rPr lang="en-US" baseline="0" dirty="0" err="1"/>
              <a:t>clr</a:t>
            </a:r>
            <a:r>
              <a:rPr lang="en-US" baseline="0" dirty="0"/>
              <a:t>-looking function/method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stack printing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describing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limited support overall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Backtraces</a:t>
            </a:r>
            <a:r>
              <a:rPr lang="en-US" baseline="0" dirty="0"/>
              <a:t>, object printing, all provided through scripting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 –profile=log is powerful, but hard to consume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* Not a structured format, so hard to analyze/diff between profile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broken between mono versions (profiles taken on version N weren’t readable by version N, N+1,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_huge_ files. Could be trimmed down somewhat with CLI flags, but you’ve got to do that ahead of time, not interactively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Could use `perf` if you compiled your app code with `mono –</a:t>
            </a:r>
            <a:r>
              <a:rPr lang="en-US" baseline="0" dirty="0" err="1"/>
              <a:t>aot</a:t>
            </a:r>
            <a:r>
              <a:rPr lang="en-US" baseline="0" dirty="0"/>
              <a:t>=full` to get native binaries. Stacks tend to be inaccurate there as well, so you don’t get good pictures of where you code is actually spending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follow a magic set of incantations to get a dump/debug session working on </a:t>
            </a:r>
            <a:r>
              <a:rPr lang="en-US" dirty="0" err="1"/>
              <a:t>.Net</a:t>
            </a:r>
            <a:r>
              <a:rPr lang="en-US" dirty="0"/>
              <a:t> Core  &lt;</a:t>
            </a:r>
            <a:r>
              <a:rPr lang="en-US" baseline="0" dirty="0"/>
              <a:t> :</a:t>
            </a:r>
          </a:p>
          <a:p>
            <a:endParaRPr lang="en-US" baseline="0" dirty="0"/>
          </a:p>
          <a:p>
            <a:r>
              <a:rPr lang="en-US" baseline="0" dirty="0"/>
              <a:t>Have </a:t>
            </a:r>
            <a:r>
              <a:rPr lang="en-US" baseline="0" dirty="0" err="1"/>
              <a:t>lldb</a:t>
            </a:r>
            <a:r>
              <a:rPr lang="en-US" baseline="0" dirty="0"/>
              <a:t> (version 3.9ish only, mind you)</a:t>
            </a:r>
          </a:p>
          <a:p>
            <a:r>
              <a:rPr lang="en-US" dirty="0"/>
              <a:t>Make a dump with the create dump tool only</a:t>
            </a:r>
            <a:r>
              <a:rPr lang="en-US" baseline="0" dirty="0"/>
              <a:t> (not your OS-specific dump utilities)</a:t>
            </a:r>
          </a:p>
          <a:p>
            <a:r>
              <a:rPr lang="en-US" baseline="0" dirty="0"/>
              <a:t>Pray you have PDBs</a:t>
            </a:r>
          </a:p>
          <a:p>
            <a:endParaRPr lang="en-US" baseline="0" dirty="0"/>
          </a:p>
          <a:p>
            <a:r>
              <a:rPr lang="en-US" baseline="0" dirty="0"/>
              <a:t>Now you have some limited stack traces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erfview/tree/master/src/perfcoll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goldshtn/fe3f7c3b10ec7e5511ae755abaf5217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iagnostics/blob/master/documentation/dotnet-trace-instructions.md#more-information-on-net-provid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jluck/prometheus-net.DotNetRuntime/issues/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arydefens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issues/2634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rmil/FSharp.SystemTextJson/pull/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dangregg/FlameGraph/blob/master/flamegraph.p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-TLSBdHe1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ramework/tools/sos-dll-sos-debugging-extension" TargetMode="External"/><Relationship Id="rId5" Type="http://schemas.openxmlformats.org/officeDocument/2006/relationships/hyperlink" Target="https://github.com/microsoft/perfview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EF55-340D-3940-8C7D-F6DF24B61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(gentle) introduction to performance analysis in .NET Core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386B-2162-1B4B-BAAB-DA5460053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Or, How I learned to stop worrying and love the </a:t>
            </a:r>
            <a:r>
              <a:rPr lang="en-US" dirty="0" err="1"/>
              <a:t>lldb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CHET HUSK</a:t>
            </a:r>
          </a:p>
          <a:p>
            <a:r>
              <a:rPr lang="en-US" dirty="0"/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38050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5F1E-BB86-0044-9380-4E2DC3F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056D-CB6F-474B-8913-3EAFA69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Perf, maybe</a:t>
            </a:r>
          </a:p>
          <a:p>
            <a:r>
              <a:rPr lang="en-US" dirty="0"/>
              <a:t>Environment variables: </a:t>
            </a:r>
            <a:r>
              <a:rPr lang="en-US" dirty="0" err="1"/>
              <a:t>ComPLUS_PerfMapEnabled</a:t>
            </a:r>
            <a:r>
              <a:rPr lang="en-US" dirty="0"/>
              <a:t>=1</a:t>
            </a:r>
          </a:p>
          <a:p>
            <a:r>
              <a:rPr lang="en-US" dirty="0"/>
              <a:t>Still Imperfect</a:t>
            </a:r>
          </a:p>
          <a:p>
            <a:r>
              <a:rPr lang="en-US" dirty="0" err="1">
                <a:hlinkClick r:id="rId3"/>
              </a:rPr>
              <a:t>PerfCollect</a:t>
            </a:r>
            <a:endParaRPr lang="en-US" dirty="0"/>
          </a:p>
          <a:p>
            <a:r>
              <a:rPr lang="en-US" dirty="0" err="1"/>
              <a:t>Crossgen</a:t>
            </a:r>
            <a:endParaRPr lang="en-US" dirty="0"/>
          </a:p>
          <a:p>
            <a:r>
              <a:rPr lang="en-US" dirty="0">
                <a:hlinkClick r:id="rId4"/>
              </a:rPr>
              <a:t>Dotnet-</a:t>
            </a:r>
            <a:r>
              <a:rPr lang="en-US" dirty="0" err="1">
                <a:hlinkClick r:id="rId4"/>
              </a:rPr>
              <a:t>mapgen.py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F88-9541-2447-93F1-6FB65380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HUH?</a:t>
            </a:r>
          </a:p>
        </p:txBody>
      </p:sp>
      <p:pic>
        <p:nvPicPr>
          <p:cNvPr id="8" name="Content Placeholder 7" descr="A large brown dog lying on a couch&#10;&#10;Description automatically generated">
            <a:extLst>
              <a:ext uri="{FF2B5EF4-FFF2-40B4-BE49-F238E27FC236}">
                <a16:creationId xmlns:a16="http://schemas.microsoft.com/office/drawing/2014/main" id="{0D16DA68-2C67-E144-9CA0-4E95805F3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5614" y="2667000"/>
            <a:ext cx="1577597" cy="3124200"/>
          </a:xfrm>
        </p:spPr>
      </p:pic>
    </p:spTree>
    <p:extLst>
      <p:ext uri="{BB962C8B-B14F-4D97-AF65-F5344CB8AC3E}">
        <p14:creationId xmlns:p14="http://schemas.microsoft.com/office/powerpoint/2010/main" val="181725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FFFF-7ADF-8442-BD14-BF82B182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B4F9-49CA-2D43-A2D7-75571625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dotnet-dump</a:t>
            </a:r>
          </a:p>
          <a:p>
            <a:r>
              <a:rPr lang="en-US" dirty="0"/>
              <a:t>dotnet-trace</a:t>
            </a:r>
          </a:p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  <a:p>
            <a:r>
              <a:rPr lang="en-US" dirty="0"/>
              <a:t>dotnet-counters</a:t>
            </a:r>
          </a:p>
        </p:txBody>
      </p:sp>
    </p:spTree>
    <p:extLst>
      <p:ext uri="{BB962C8B-B14F-4D97-AF65-F5344CB8AC3E}">
        <p14:creationId xmlns:p14="http://schemas.microsoft.com/office/powerpoint/2010/main" val="19294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AEA6-4B9B-4A4A-8F7A-7F8FFFE2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7C3F-DE0D-E54B-8CB1-1122D6611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864" y="1339393"/>
            <a:ext cx="4876800" cy="3124201"/>
          </a:xfrm>
        </p:spPr>
        <p:txBody>
          <a:bodyPr/>
          <a:lstStyle/>
          <a:p>
            <a:pPr algn="ctr"/>
            <a:r>
              <a:rPr lang="en-US" dirty="0"/>
              <a:t>Create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71360-95C2-2D4D-8F46-0D3102B2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1" y="1339394"/>
            <a:ext cx="4876800" cy="3124200"/>
          </a:xfrm>
        </p:spPr>
        <p:txBody>
          <a:bodyPr/>
          <a:lstStyle/>
          <a:p>
            <a:pPr algn="ctr"/>
            <a:r>
              <a:rPr lang="en-US" dirty="0"/>
              <a:t>Analyze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10B-8900-5C42-BA60-BA8A36A009C2}"/>
              </a:ext>
            </a:extLst>
          </p:cNvPr>
          <p:cNvSpPr/>
          <p:nvPr/>
        </p:nvSpPr>
        <p:spPr>
          <a:xfrm>
            <a:off x="178308" y="3273147"/>
            <a:ext cx="5391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collect --process-id 1902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Writing minidump to file ./core_20190226_135837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Written 98983936 bytes (24166 pages) to core file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Complete</a:t>
            </a: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400F3-FD59-1048-A5BF-57A5BB91E678}"/>
              </a:ext>
            </a:extLst>
          </p:cNvPr>
          <p:cNvSpPr/>
          <p:nvPr/>
        </p:nvSpPr>
        <p:spPr>
          <a:xfrm>
            <a:off x="5660136" y="32169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analyze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Loading core dump: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Ready to process analysis commands.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list available commands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 [command]'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get detailed help on a command.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'quit'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'exit'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exit the session.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b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068233-522D-1C49-A915-C4B53BA51696}"/>
              </a:ext>
            </a:extLst>
          </p:cNvPr>
          <p:cNvSpPr/>
          <p:nvPr/>
        </p:nvSpPr>
        <p:spPr>
          <a:xfrm>
            <a:off x="0" y="181182"/>
            <a:ext cx="12083970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help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Usage: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&gt; [command]</a:t>
            </a:r>
          </a:p>
          <a:p>
            <a:b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Commands: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clrmodules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Lists the managed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exit, quit                           Exit interactive mode.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help,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soshelp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&lt;command&gt;              Display help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 command.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logging                              Enable/disable internal logging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lm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modules                          Displays the native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registers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         Displays the threads registers.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threads,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setthread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Sets or displays the current thread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SOS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clrstack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Provides a stack trace of managed code only.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clrthreads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List the managed threads running.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dumparray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details about a managed array.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dumpasync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 about async state machines on the garbage-collected heap.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dumpassembly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details about an assembly.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information about a EE class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dumpdelegate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information about a delegate.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dumpdomain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all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AppDomains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and all assemblies within the domains.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 about the garbage-collected heap and collection statistics about objects.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dumpil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the Microsoft intermediate language (MSIL) that is associated with a managed method.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dumplog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Writes the contents of an in-memory stress log to the specified file.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dumpmodule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about a EE module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method table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info about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dso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dumpstackobjects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Displays all managed objects found within the bounds of the current stack.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process memory consumed by internal runtime data structures.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finalizequeue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Displays all objects registered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finalization.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references (or roots) to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gcwhere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location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GC heap of the argument passed in.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ip2md &lt;arguments&gt;  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code that has been JIT-compiled.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name2ee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and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type or method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module.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pe,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printexception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Displays and formats fields of any object derived from the Exception class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SyncBlock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holder info.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histclear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Releases any resources used by the family of Hist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histinit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Initializes the SOS structures from the stress log saved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debuggee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Examines all stress log relocation records and displays the chain of garbage collection relocations that may have led to the address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            passed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as an argument.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histobjfind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Displays all the log entries that reference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information related to both promotions and relocations of the specified root.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Enables the symbol server support </a:t>
            </a:r>
            <a:endParaRPr lang="en-US" sz="9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26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E35B1-BE4F-4648-9FC3-03B9604C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490539"/>
            <a:ext cx="4876800" cy="576262"/>
          </a:xfrm>
        </p:spPr>
        <p:txBody>
          <a:bodyPr/>
          <a:lstStyle/>
          <a:p>
            <a:r>
              <a:rPr lang="en-US" dirty="0"/>
              <a:t>dotnet-dump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95313-BA26-2640-A962-A6CDCDBC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1402888"/>
            <a:ext cx="4876800" cy="4388311"/>
          </a:xfrm>
        </p:spPr>
        <p:txBody>
          <a:bodyPr>
            <a:normAutofit/>
          </a:bodyPr>
          <a:lstStyle/>
          <a:p>
            <a:r>
              <a:rPr lang="en-US" sz="2400" dirty="0"/>
              <a:t>Quick</a:t>
            </a:r>
          </a:p>
          <a:p>
            <a:r>
              <a:rPr lang="en-US" sz="2400" dirty="0"/>
              <a:t>No dependencies</a:t>
            </a:r>
          </a:p>
          <a:p>
            <a:r>
              <a:rPr lang="en-US" sz="2400" dirty="0"/>
              <a:t>Pretty well-equipped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CD7795-493E-7E42-8A72-1271A9F09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490539"/>
            <a:ext cx="4876801" cy="576262"/>
          </a:xfrm>
        </p:spPr>
        <p:txBody>
          <a:bodyPr/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EAFFB2-8FAE-5A4A-9AAF-DD41DF0D2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402888"/>
            <a:ext cx="4876801" cy="4388311"/>
          </a:xfrm>
        </p:spPr>
        <p:txBody>
          <a:bodyPr>
            <a:normAutofit/>
          </a:bodyPr>
          <a:lstStyle/>
          <a:p>
            <a:r>
              <a:rPr lang="en-US" sz="2400" dirty="0"/>
              <a:t>More capable</a:t>
            </a:r>
          </a:p>
          <a:p>
            <a:r>
              <a:rPr lang="en-US" sz="2400" dirty="0"/>
              <a:t>Can interactively debug  as well</a:t>
            </a:r>
          </a:p>
          <a:p>
            <a:r>
              <a:rPr lang="en-US" sz="2400" dirty="0"/>
              <a:t>Can read/write memory</a:t>
            </a:r>
          </a:p>
        </p:txBody>
      </p:sp>
    </p:spTree>
    <p:extLst>
      <p:ext uri="{BB962C8B-B14F-4D97-AF65-F5344CB8AC3E}">
        <p14:creationId xmlns:p14="http://schemas.microsoft.com/office/powerpoint/2010/main" val="159711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904-3564-244C-A453-A0B10D78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CFDAA7-A78B-D94B-B902-4AC0BC20E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253" y="734062"/>
            <a:ext cx="3593147" cy="1447799"/>
          </a:xfrm>
        </p:spPr>
        <p:txBody>
          <a:bodyPr/>
          <a:lstStyle/>
          <a:p>
            <a:r>
              <a:rPr lang="en-US" i="1" dirty="0"/>
              <a:t>Sampling</a:t>
            </a:r>
            <a:r>
              <a:rPr lang="en-US" dirty="0"/>
              <a:t> execution in a running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EC8CA-C72F-A245-B7FE-245F83E618DF}"/>
              </a:ext>
            </a:extLst>
          </p:cNvPr>
          <p:cNvSpPr/>
          <p:nvPr/>
        </p:nvSpPr>
        <p:spPr>
          <a:xfrm>
            <a:off x="304800" y="2639062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root@f06197758ddd:/app# dotnet trace collect --process-id 1 --format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speedscope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Press &lt;Enter&gt; or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Ctrl+C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to exit...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Process     : /app/Profile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Output File :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trace.nettrace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Recording trace 657.106  (KB)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Trace completed.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Writing:   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trace.speedscope.json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Conversion complete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0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12C1-2787-3048-9281-7E7F6A3D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A20A58D-2C8C-6044-AAC4-33760D9A9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904823"/>
              </p:ext>
            </p:extLst>
          </p:nvPr>
        </p:nvGraphicFramePr>
        <p:xfrm>
          <a:off x="1141413" y="2667000"/>
          <a:ext cx="9906000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23177103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95508404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41473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1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A Whole Bunch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NodeJs</a:t>
                      </a:r>
                      <a:r>
                        <a:rPr lang="en-US" baseline="0" dirty="0"/>
                        <a:t>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NetTrace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PerfView</a:t>
                      </a:r>
                      <a:r>
                        <a:rPr lang="en-US" dirty="0"/>
                        <a:t> Windows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6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3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8265-825A-7E4C-8BD4-D45604B2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800667" cy="1905000"/>
          </a:xfrm>
        </p:spPr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B4F09E-7FD0-3949-94C9-37101087727F}"/>
              </a:ext>
            </a:extLst>
          </p:cNvPr>
          <p:cNvSpPr/>
          <p:nvPr/>
        </p:nvSpPr>
        <p:spPr>
          <a:xfrm>
            <a:off x="4489426" y="3271520"/>
            <a:ext cx="7113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root@93f53eca83b9:/app# cat ~/.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lldbinit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#START - ADDED BY SOS INSTALLER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plugin load /root/.dotnet/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libsosplugin.so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ms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#END - ADDED BY SOS INSTALLER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3A16D-1095-0544-8BFD-8D3419D87EC6}"/>
              </a:ext>
            </a:extLst>
          </p:cNvPr>
          <p:cNvSpPr/>
          <p:nvPr/>
        </p:nvSpPr>
        <p:spPr>
          <a:xfrm>
            <a:off x="1668439" y="251460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dotnet </a:t>
            </a:r>
            <a:r>
              <a:rPr lang="en-US" dirty="0" err="1"/>
              <a:t>sos</a:t>
            </a:r>
            <a:r>
              <a:rPr lang="en-US" dirty="0"/>
              <a:t> install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14:cNvPr>
              <p14:cNvContentPartPr/>
              <p14:nvPr/>
            </p14:nvContentPartPr>
            <p14:xfrm>
              <a:off x="4250080" y="3858640"/>
              <a:ext cx="527760" cy="564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440" y="3850000"/>
                <a:ext cx="5454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14:cNvPr>
              <p14:cNvContentPartPr/>
              <p14:nvPr/>
            </p14:nvContentPartPr>
            <p14:xfrm>
              <a:off x="3322720" y="4144840"/>
              <a:ext cx="917280" cy="129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4080" y="4135840"/>
                <a:ext cx="934920" cy="1314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CCEC8B3-A3F8-6842-B56F-7EA67F197757}"/>
              </a:ext>
            </a:extLst>
          </p:cNvPr>
          <p:cNvSpPr txBox="1"/>
          <p:nvPr/>
        </p:nvSpPr>
        <p:spPr>
          <a:xfrm>
            <a:off x="4250080" y="5297296"/>
            <a:ext cx="541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This alone justifies the upgrade to </a:t>
            </a:r>
            <a:r>
              <a:rPr lang="en-US" i="1" dirty="0" err="1"/>
              <a:t>.Net</a:t>
            </a:r>
            <a:r>
              <a:rPr lang="en-US" i="1" dirty="0"/>
              <a:t> Core 3.0</a:t>
            </a:r>
          </a:p>
        </p:txBody>
      </p:sp>
    </p:spTree>
    <p:extLst>
      <p:ext uri="{BB962C8B-B14F-4D97-AF65-F5344CB8AC3E}">
        <p14:creationId xmlns:p14="http://schemas.microsoft.com/office/powerpoint/2010/main" val="20410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D1369-63AB-BE45-9055-5034C51B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4703911" y="355600"/>
            <a:ext cx="7199084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F2D55-09B8-AB4C-8C51-3D93643A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05" y="243840"/>
            <a:ext cx="4141786" cy="1905000"/>
          </a:xfrm>
        </p:spPr>
        <p:txBody>
          <a:bodyPr/>
          <a:lstStyle/>
          <a:p>
            <a:r>
              <a:rPr lang="en-US" dirty="0"/>
              <a:t>Dotnet-counters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1BF8-B67B-AC43-9121-8832ED22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04" y="1719579"/>
            <a:ext cx="4141787" cy="3350261"/>
          </a:xfrm>
        </p:spPr>
        <p:txBody>
          <a:bodyPr/>
          <a:lstStyle/>
          <a:p>
            <a:r>
              <a:rPr lang="en-US" dirty="0"/>
              <a:t>CLI Viewer for built-in metrics</a:t>
            </a:r>
          </a:p>
          <a:p>
            <a:r>
              <a:rPr lang="en-US" dirty="0"/>
              <a:t>Periodic Updates</a:t>
            </a:r>
          </a:p>
          <a:p>
            <a:r>
              <a:rPr lang="en-US" dirty="0"/>
              <a:t>Counters are push-based (not pull)</a:t>
            </a:r>
          </a:p>
          <a:p>
            <a:r>
              <a:rPr lang="en-US" dirty="0"/>
              <a:t>High-performance</a:t>
            </a:r>
          </a:p>
          <a:p>
            <a:r>
              <a:rPr lang="en-US" dirty="0"/>
              <a:t>Look to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 for prometheus exporters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0AEA-E026-D641-8064-CAC2B8E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D76-07FA-9C41-9F7A-BFC52FFE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Dog Person</a:t>
            </a:r>
          </a:p>
          <a:p>
            <a:r>
              <a:rPr lang="en-US" dirty="0"/>
              <a:t>Coffee Lover</a:t>
            </a:r>
          </a:p>
          <a:p>
            <a:r>
              <a:rPr lang="en-US" dirty="0"/>
              <a:t>That Guy on Slack that leaves an answer while out shopping then forgets to follow up</a:t>
            </a:r>
          </a:p>
          <a:p>
            <a:r>
              <a:rPr lang="en-US" dirty="0"/>
              <a:t>Co-Maintainer/Janitor of FSharp.Compiler.Service</a:t>
            </a:r>
          </a:p>
          <a:p>
            <a:r>
              <a:rPr lang="en-US" dirty="0"/>
              <a:t>Contributor to basically every F# infrastructure repo I can find</a:t>
            </a:r>
          </a:p>
          <a:p>
            <a:r>
              <a:rPr lang="en-US" dirty="0"/>
              <a:t>F# backend at </a:t>
            </a:r>
            <a:r>
              <a:rPr lang="en-US" dirty="0">
                <a:hlinkClick r:id="rId3"/>
              </a:rPr>
              <a:t>Binary Defense</a:t>
            </a:r>
            <a:r>
              <a:rPr lang="en-US" dirty="0"/>
              <a:t> (Managed Endpoint Protection)</a:t>
            </a:r>
          </a:p>
        </p:txBody>
      </p:sp>
      <p:pic>
        <p:nvPicPr>
          <p:cNvPr id="7" name="Picture 6" descr="A large brown dog sitting in the grass&#10;&#10;Description automatically generated">
            <a:extLst>
              <a:ext uri="{FF2B5EF4-FFF2-40B4-BE49-F238E27FC236}">
                <a16:creationId xmlns:a16="http://schemas.microsoft.com/office/drawing/2014/main" id="{722FF38F-AF6A-0C41-821E-A24E9BD5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330" y="2235200"/>
            <a:ext cx="1790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dog walking across a dirt road&#10;&#10;Description automatically generated">
            <a:extLst>
              <a:ext uri="{FF2B5EF4-FFF2-40B4-BE49-F238E27FC236}">
                <a16:creationId xmlns:a16="http://schemas.microsoft.com/office/drawing/2014/main" id="{D3717A71-441A-064E-9F66-F650E8EF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71856"/>
            <a:ext cx="8037384" cy="5947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A960F3-2D40-1D4D-BC81-BE789C8E5C6A}"/>
              </a:ext>
            </a:extLst>
          </p:cNvPr>
          <p:cNvSpPr txBox="1"/>
          <p:nvPr/>
        </p:nvSpPr>
        <p:spPr>
          <a:xfrm>
            <a:off x="568960" y="2782669"/>
            <a:ext cx="247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Whew</a:t>
            </a:r>
          </a:p>
        </p:txBody>
      </p:sp>
    </p:spTree>
    <p:extLst>
      <p:ext uri="{BB962C8B-B14F-4D97-AF65-F5344CB8AC3E}">
        <p14:creationId xmlns:p14="http://schemas.microsoft.com/office/powerpoint/2010/main" val="397515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DBE34-E5E4-5846-AE8E-F5A771F9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65F4-0C8D-8D42-9F14-A28FE38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Leak</a:t>
            </a:r>
          </a:p>
        </p:txBody>
      </p:sp>
    </p:spTree>
    <p:extLst>
      <p:ext uri="{BB962C8B-B14F-4D97-AF65-F5344CB8AC3E}">
        <p14:creationId xmlns:p14="http://schemas.microsoft.com/office/powerpoint/2010/main" val="308506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35A2B-2794-5246-9961-3A85D286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618027" cy="995680"/>
          </a:xfrm>
        </p:spPr>
        <p:txBody>
          <a:bodyPr/>
          <a:lstStyle/>
          <a:p>
            <a:pPr algn="ctr"/>
            <a:r>
              <a:rPr lang="en-US" dirty="0"/>
              <a:t>The Problem</a:t>
            </a:r>
          </a:p>
        </p:txBody>
      </p:sp>
      <p:pic>
        <p:nvPicPr>
          <p:cNvPr id="7" name="Content Placeholder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BB17C44-C0DF-2845-866F-C9F194F4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58" y="2296160"/>
            <a:ext cx="11542284" cy="3535680"/>
          </a:xfrm>
        </p:spPr>
      </p:pic>
    </p:spTree>
    <p:extLst>
      <p:ext uri="{BB962C8B-B14F-4D97-AF65-F5344CB8AC3E}">
        <p14:creationId xmlns:p14="http://schemas.microsoft.com/office/powerpoint/2010/main" val="220894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5231-0327-4740-ABC3-2B1D8972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C317-2533-5E4D-8D88-B500D95B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dump of production machine</a:t>
            </a:r>
          </a:p>
          <a:p>
            <a:r>
              <a:rPr lang="en-US" dirty="0"/>
              <a:t>dotnet dump analyze</a:t>
            </a:r>
          </a:p>
        </p:txBody>
      </p:sp>
    </p:spTree>
    <p:extLst>
      <p:ext uri="{BB962C8B-B14F-4D97-AF65-F5344CB8AC3E}">
        <p14:creationId xmlns:p14="http://schemas.microsoft.com/office/powerpoint/2010/main" val="399078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546854-80B1-F145-8B73-4764E90026E8}"/>
              </a:ext>
            </a:extLst>
          </p:cNvPr>
          <p:cNvSpPr/>
          <p:nvPr/>
        </p:nvSpPr>
        <p:spPr>
          <a:xfrm>
            <a:off x="2509520" y="1206500"/>
            <a:ext cx="835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dump analyze /path/to/dump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-min 10000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Address               MT     Size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00007fd498007cd0 00007fd4ded5cd20   174092     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b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Statistics: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Count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TotalSize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Class Name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 &lt;total&gt;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Total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objects</a:t>
            </a:r>
          </a:p>
        </p:txBody>
      </p:sp>
    </p:spTree>
    <p:extLst>
      <p:ext uri="{BB962C8B-B14F-4D97-AF65-F5344CB8AC3E}">
        <p14:creationId xmlns:p14="http://schemas.microsoft.com/office/powerpoint/2010/main" val="72318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A0F36C-EBCB-A24A-A631-FDD08BC82CD9}"/>
              </a:ext>
            </a:extLst>
          </p:cNvPr>
          <p:cNvSpPr/>
          <p:nvPr/>
        </p:nvSpPr>
        <p:spPr>
          <a:xfrm>
            <a:off x="0" y="1371104"/>
            <a:ext cx="12192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00007fd498007cd0</a:t>
            </a:r>
          </a:p>
          <a:p>
            <a:b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Name: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00007fd4ded5cd20</a:t>
            </a: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    00007fd4de4c9c20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Size:        174092(0x2a80c) bytes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File:        /app/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System.Private.CoreLib.dll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String: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Fields: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Field   Offset                 Type VT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Attr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Value Name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00007fd4ded5f660  40001b1        8         System.Int32  1 instance            87033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stringLength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00007fd4ded5f218  40001b2        c  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System.Char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1 instance               3c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firstChar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40001b3       58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0   shared           static Empty</a:t>
            </a:r>
            <a:endParaRPr lang="en-US" sz="16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421ADA-6243-3F49-86E9-9871AD25295D}"/>
              </a:ext>
            </a:extLst>
          </p:cNvPr>
          <p:cNvSpPr txBox="1"/>
          <p:nvPr/>
        </p:nvSpPr>
        <p:spPr>
          <a:xfrm>
            <a:off x="2824480" y="3244334"/>
            <a:ext cx="601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do we read that string?</a:t>
            </a:r>
          </a:p>
        </p:txBody>
      </p:sp>
    </p:spTree>
    <p:extLst>
      <p:ext uri="{BB962C8B-B14F-4D97-AF65-F5344CB8AC3E}">
        <p14:creationId xmlns:p14="http://schemas.microsoft.com/office/powerpoint/2010/main" val="221693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CEEAB-5DCE-EB4B-8423-44C6F03B4D59}"/>
              </a:ext>
            </a:extLst>
          </p:cNvPr>
          <p:cNvSpPr/>
          <p:nvPr/>
        </p:nvSpPr>
        <p:spPr>
          <a:xfrm>
            <a:off x="386080" y="1463041"/>
            <a:ext cx="1158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symbols &lt;path to core dump&gt;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--core &lt;path to core dump&gt; &lt;path to App&gt;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memory read 00007fd498007cd0+c -c 1000 --force --format Y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…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instrumentationManifest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schemas.microsoft.com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&lt;instrumentation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xmlns:xsi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-instance"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xmlns:win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manifests.microsoft.com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/win/2004/08/windows/events"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&lt;events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ht</a:t>
            </a:r>
            <a:endParaRPr lang="en-US" dirty="0">
              <a:solidFill>
                <a:srgbClr val="CE9178"/>
              </a:solidFill>
              <a:latin typeface="Fira Code" panose="020B05090500000200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Fira Code" panose="020B0509050000020004" pitchFamily="49" charset="0"/>
              </a:rPr>
              <a:t>…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4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0272-5311-5845-9328-15A7D4C2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4E08-8FCF-1049-8AA4-603BB6A8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out that there was a bug in the ETW system in </a:t>
            </a:r>
            <a:r>
              <a:rPr lang="en-US" dirty="0" err="1"/>
              <a:t>.Net</a:t>
            </a:r>
            <a:r>
              <a:rPr lang="en-US" dirty="0"/>
              <a:t> core 2.2: </a:t>
            </a:r>
            <a:r>
              <a:rPr lang="en-US" dirty="0">
                <a:hlinkClick r:id="rId3"/>
              </a:rPr>
              <a:t>https://github.com/dotnet/coreclr/issues/26344</a:t>
            </a:r>
            <a:endParaRPr lang="en-US" dirty="0"/>
          </a:p>
          <a:p>
            <a:r>
              <a:rPr lang="en-US" dirty="0"/>
              <a:t>Short resolution: disable Runtime ETW events</a:t>
            </a:r>
          </a:p>
          <a:p>
            <a:r>
              <a:rPr lang="en-US" dirty="0"/>
              <a:t>Fixed in </a:t>
            </a:r>
            <a:r>
              <a:rPr lang="en-US" dirty="0" err="1"/>
              <a:t>.Net</a:t>
            </a:r>
            <a:r>
              <a:rPr lang="en-US" dirty="0"/>
              <a:t> Core 3.0, so monitoring can begin again!</a:t>
            </a:r>
          </a:p>
        </p:txBody>
      </p:sp>
    </p:spTree>
    <p:extLst>
      <p:ext uri="{BB962C8B-B14F-4D97-AF65-F5344CB8AC3E}">
        <p14:creationId xmlns:p14="http://schemas.microsoft.com/office/powerpoint/2010/main" val="382701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5ED1-EDE1-6B49-AFCB-83CD1E64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B06F3-06B1-0C49-AE24-AB35D4855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Profile</a:t>
            </a:r>
          </a:p>
        </p:txBody>
      </p:sp>
    </p:spTree>
    <p:extLst>
      <p:ext uri="{BB962C8B-B14F-4D97-AF65-F5344CB8AC3E}">
        <p14:creationId xmlns:p14="http://schemas.microsoft.com/office/powerpoint/2010/main" val="236823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0FF-4270-BD4F-9A41-F710B3B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E07C-B56A-3943-A30D-6077B61F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brief history lesson</a:t>
            </a:r>
          </a:p>
          <a:p>
            <a:r>
              <a:rPr lang="en-US" dirty="0"/>
              <a:t>Learn about new perf tools</a:t>
            </a:r>
          </a:p>
          <a:p>
            <a:r>
              <a:rPr lang="en-US" dirty="0"/>
              <a:t>See some worked examples</a:t>
            </a:r>
          </a:p>
          <a:p>
            <a:r>
              <a:rPr lang="en-US" dirty="0"/>
              <a:t>Feel Empowered to do perf-related work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32B4F-8CB1-0B48-8E7A-798F1D75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2" y="411536"/>
            <a:ext cx="9905998" cy="19050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F5D0B6-C1BF-AD4A-BB90-7A6A23E6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2" y="2057399"/>
            <a:ext cx="3542428" cy="3459481"/>
          </a:xfrm>
        </p:spPr>
        <p:txBody>
          <a:bodyPr/>
          <a:lstStyle/>
          <a:p>
            <a:r>
              <a:rPr lang="en-US" dirty="0"/>
              <a:t>(De)serializing F# Types with </a:t>
            </a:r>
            <a:r>
              <a:rPr lang="en-US" dirty="0" err="1"/>
              <a:t>System.Text.Json</a:t>
            </a:r>
            <a:r>
              <a:rPr lang="en-US" dirty="0"/>
              <a:t> is slow</a:t>
            </a:r>
          </a:p>
          <a:p>
            <a:r>
              <a:rPr lang="en-US" dirty="0"/>
              <a:t>~60% slower</a:t>
            </a:r>
          </a:p>
          <a:p>
            <a:r>
              <a:rPr lang="en-US" dirty="0"/>
              <a:t>Fewer allocations don’t balance run-time cost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0F75C-21C7-C84B-BE67-DC582AABE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08380"/>
              </p:ext>
            </p:extLst>
          </p:nvPr>
        </p:nvGraphicFramePr>
        <p:xfrm>
          <a:off x="4043677" y="411536"/>
          <a:ext cx="7789311" cy="5979105"/>
        </p:xfrm>
        <a:graphic>
          <a:graphicData uri="http://schemas.openxmlformats.org/drawingml/2006/table">
            <a:tbl>
              <a:tblPr/>
              <a:tblGrid>
                <a:gridCol w="865479">
                  <a:extLst>
                    <a:ext uri="{9D8B030D-6E8A-4147-A177-3AD203B41FA5}">
                      <a16:colId xmlns:a16="http://schemas.microsoft.com/office/drawing/2014/main" val="3914919646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57648976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476473183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39756058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91544294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977780368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337751120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8394291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4268914992"/>
                    </a:ext>
                  </a:extLst>
                </a:gridCol>
              </a:tblGrid>
              <a:tr h="66434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Method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ArrayLength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Mean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Error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StdDev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Allocated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368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2.309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0.3416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0.0187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0.5341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2240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58139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3.093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0.2150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0.0118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0.1640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620754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17.766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6.4282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0.3524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1.9836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8328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435122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25.582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7.5592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0.4143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1.1902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5024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02085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171.889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96.7675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5.3042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19.7754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0.2441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83048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7896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253.261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19.8938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1.0904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11.2305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48400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12118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1,784.456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86.2631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4.7284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121.0938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684768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253067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2,598.975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113.6843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6.2314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117.1875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495709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6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0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9447-D150-5D47-A7D9-A07B0A22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258A-97D6-F442-A78B-EED8EE565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  <a:p>
            <a:r>
              <a:rPr lang="en-US" dirty="0"/>
              <a:t>view a flame graph of hotspots</a:t>
            </a:r>
          </a:p>
          <a:p>
            <a:r>
              <a:rPr lang="en-US" dirty="0"/>
              <a:t>Improve algorithm</a:t>
            </a:r>
          </a:p>
        </p:txBody>
      </p:sp>
    </p:spTree>
    <p:extLst>
      <p:ext uri="{BB962C8B-B14F-4D97-AF65-F5344CB8AC3E}">
        <p14:creationId xmlns:p14="http://schemas.microsoft.com/office/powerpoint/2010/main" val="3740614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DDBA-4066-C34D-AEF1-D1D9F456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9395-BC39-8948-875A-8B875F78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 trace collect –process-id $PID –format </a:t>
            </a:r>
            <a:r>
              <a:rPr lang="en-US" dirty="0" err="1"/>
              <a:t>speedscope</a:t>
            </a:r>
            <a:endParaRPr lang="en-US" dirty="0"/>
          </a:p>
          <a:p>
            <a:r>
              <a:rPr lang="en-US" dirty="0" err="1"/>
              <a:t>speedscope</a:t>
            </a:r>
            <a:r>
              <a:rPr lang="en-US" dirty="0"/>
              <a:t> path/to/file</a:t>
            </a:r>
          </a:p>
        </p:txBody>
      </p:sp>
    </p:spTree>
    <p:extLst>
      <p:ext uri="{BB962C8B-B14F-4D97-AF65-F5344CB8AC3E}">
        <p14:creationId xmlns:p14="http://schemas.microsoft.com/office/powerpoint/2010/main" val="173932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938A-367F-6C4F-9C28-3560D5AA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F6C4C1-4864-D144-969E-D5C98AB7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089F-6CD0-9949-8899-73B8CA1C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24"/>
            <a:ext cx="12192000" cy="67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2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5E-6D2D-FC47-8A66-D97303C8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193040"/>
            <a:ext cx="9905998" cy="1905000"/>
          </a:xfrm>
        </p:spPr>
        <p:txBody>
          <a:bodyPr/>
          <a:lstStyle/>
          <a:p>
            <a:r>
              <a:rPr lang="en-US" dirty="0"/>
              <a:t>Prior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01BF-D55A-BD49-ADC7-8A210014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93" y="4112797"/>
            <a:ext cx="4395787" cy="2092962"/>
          </a:xfrm>
        </p:spPr>
        <p:txBody>
          <a:bodyPr/>
          <a:lstStyle/>
          <a:p>
            <a:r>
              <a:rPr lang="en-US" dirty="0"/>
              <a:t>Very reflection heavy</a:t>
            </a:r>
          </a:p>
          <a:p>
            <a:r>
              <a:rPr lang="en-US" dirty="0"/>
              <a:t>Lots of property boxing (allocations)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288EE-8CC2-7C4C-A7E3-9703DAB54FA9}"/>
              </a:ext>
            </a:extLst>
          </p:cNvPr>
          <p:cNvSpPr/>
          <p:nvPr/>
        </p:nvSpPr>
        <p:spPr>
          <a:xfrm>
            <a:off x="1940560" y="1696720"/>
            <a:ext cx="10251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override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__.Write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writer.WriteStartObject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fieldProps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dector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||&gt;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Array.iter2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p v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p.Ignore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writer.WritePropertyName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JsonSerializer.Serialize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writer.WriteEndObject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C7D5-C649-4F42-BF62-CCE9C878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233680"/>
            <a:ext cx="9905998" cy="1905000"/>
          </a:xfrm>
        </p:spPr>
        <p:txBody>
          <a:bodyPr/>
          <a:lstStyle/>
          <a:p>
            <a:r>
              <a:rPr lang="en-US" dirty="0"/>
              <a:t>New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9390-230D-6B41-92C9-0825F1BA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694"/>
            <a:ext cx="12192000" cy="300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6A59-5EF6-2543-9D34-B6559793CF1C}"/>
              </a:ext>
            </a:extLst>
          </p:cNvPr>
          <p:cNvSpPr txBox="1"/>
          <p:nvPr/>
        </p:nvSpPr>
        <p:spPr>
          <a:xfrm>
            <a:off x="599440" y="5720080"/>
            <a:ext cx="1095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https://github.com/Tarmil/FSharp.SystemTextJson/pull/15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slightly slower, but now with massively fewer allocations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9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A3DB-8086-CD42-A53A-C837E3F1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en-US" dirty="0"/>
              <a:t>BONUS: Perf tool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1569D-950C-3D40-A21B-62CFA1F0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12192000" cy="41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04D1E-8DAD-164F-8DEC-B48CA1BF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35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A90C-C0FC-5643-93E6-B274C90E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D2B6-F669-8249-8A2F-8D7DF158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/dotnet/diagnostics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jlfwong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speedscope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perf.wiki.kernel.org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index.php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Main_Page</a:t>
            </a:r>
            <a:endParaRPr lang="en-US" dirty="0">
              <a:effectLst/>
            </a:endParaRPr>
          </a:p>
          <a:p>
            <a:r>
              <a:rPr lang="en-US" dirty="0">
                <a:hlinkClick r:id="rId3"/>
              </a:rPr>
              <a:t>https://github.com/brendangregg/FlameGraph/blob/master/flamegraph.pl</a:t>
            </a:r>
            <a:endParaRPr lang="en-US" dirty="0"/>
          </a:p>
          <a:p>
            <a:r>
              <a:rPr lang="en-US" dirty="0"/>
              <a:t>This Talk: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baronfel</a:t>
            </a:r>
            <a:r>
              <a:rPr lang="en-US" dirty="0"/>
              <a:t>/</a:t>
            </a:r>
            <a:r>
              <a:rPr lang="en-US" dirty="0" err="1"/>
              <a:t>openfsharp</a:t>
            </a:r>
            <a:r>
              <a:rPr lang="en-US" dirty="0"/>
              <a:t>-</a:t>
            </a:r>
            <a:r>
              <a:rPr lang="en-US" dirty="0" err="1"/>
              <a:t>dotnetcore</a:t>
            </a:r>
            <a:r>
              <a:rPr lang="en-US" dirty="0"/>
              <a:t>-profiling</a:t>
            </a:r>
          </a:p>
          <a:p>
            <a:r>
              <a:rPr lang="en-US" dirty="0"/>
              <a:t>In the future: </a:t>
            </a:r>
            <a:r>
              <a:rPr lang="en-US" dirty="0">
                <a:hlinkClick r:id="rId4"/>
              </a:rPr>
              <a:t>Causal Profiling?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36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5644-5025-B24E-96FC-39F0F9D2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70560"/>
            <a:ext cx="4090987" cy="184404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Picture 3" descr="A large brown dog lying on a bed&#10;&#10;Description automatically generated">
            <a:extLst>
              <a:ext uri="{FF2B5EF4-FFF2-40B4-BE49-F238E27FC236}">
                <a16:creationId xmlns:a16="http://schemas.microsoft.com/office/drawing/2014/main" id="{616AB403-56B2-FA4A-A3EE-6E24E124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393700"/>
            <a:ext cx="455295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B90-C9E1-E148-ADC7-669765EF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786993"/>
          </a:xfrm>
        </p:spPr>
        <p:txBody>
          <a:bodyPr/>
          <a:lstStyle/>
          <a:p>
            <a:pPr algn="ctr"/>
            <a:r>
              <a:rPr lang="en-US" dirty="0"/>
              <a:t>A brief and mostly wrong </a:t>
            </a:r>
            <a:br>
              <a:rPr lang="en-US" dirty="0"/>
            </a:br>
            <a:r>
              <a:rPr lang="en-US" dirty="0"/>
              <a:t>Look at debugging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D038-84AA-1C48-B0C8-0383EADE2066}"/>
              </a:ext>
            </a:extLst>
          </p:cNvPr>
          <p:cNvSpPr txBox="1"/>
          <p:nvPr/>
        </p:nvSpPr>
        <p:spPr>
          <a:xfrm>
            <a:off x="5706836" y="392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F94-0DA2-1E44-92AB-A85E1B06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</a:t>
            </a:r>
          </a:p>
        </p:txBody>
      </p:sp>
      <p:pic>
        <p:nvPicPr>
          <p:cNvPr id="1026" name="Picture 2" descr="Rainbow Over Bridge-rb723">
            <a:extLst>
              <a:ext uri="{FF2B5EF4-FFF2-40B4-BE49-F238E27FC236}">
                <a16:creationId xmlns:a16="http://schemas.microsoft.com/office/drawing/2014/main" id="{B85A087C-588F-8748-8355-83A471E66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3" y="3429000"/>
            <a:ext cx="469088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431FF-E841-F04F-9225-F9153F4DAD8B}"/>
              </a:ext>
            </a:extLst>
          </p:cNvPr>
          <p:cNvSpPr txBox="1"/>
          <p:nvPr/>
        </p:nvSpPr>
        <p:spPr>
          <a:xfrm>
            <a:off x="975360" y="39725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WinDBG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E598-EBA7-AB4D-9FE2-540170EFEE18}"/>
              </a:ext>
            </a:extLst>
          </p:cNvPr>
          <p:cNvSpPr txBox="1"/>
          <p:nvPr/>
        </p:nvSpPr>
        <p:spPr>
          <a:xfrm>
            <a:off x="9540240" y="394208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PerfView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EF6E7-A484-9140-ADFA-7E83DA6FA67D}"/>
              </a:ext>
            </a:extLst>
          </p:cNvPr>
          <p:cNvSpPr txBox="1"/>
          <p:nvPr/>
        </p:nvSpPr>
        <p:spPr>
          <a:xfrm flipH="1">
            <a:off x="5211417" y="2443202"/>
            <a:ext cx="17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Son of Strike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AF5-0CD4-A84B-970E-63E65E2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Son of Strike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E801-3CA0-ED4C-82EB-F94A1F09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Toolbox that lets you inspect the CLR</a:t>
            </a:r>
          </a:p>
          <a:p>
            <a:r>
              <a:rPr lang="en-US" dirty="0" err="1"/>
              <a:t>Stacktraces</a:t>
            </a:r>
            <a:endParaRPr lang="en-US" dirty="0"/>
          </a:p>
          <a:p>
            <a:r>
              <a:rPr lang="en-US" dirty="0"/>
              <a:t>Dump Objects</a:t>
            </a:r>
          </a:p>
          <a:p>
            <a:r>
              <a:rPr lang="en-US" dirty="0"/>
              <a:t>View Threads</a:t>
            </a:r>
          </a:p>
        </p:txBody>
      </p:sp>
    </p:spTree>
    <p:extLst>
      <p:ext uri="{BB962C8B-B14F-4D97-AF65-F5344CB8AC3E}">
        <p14:creationId xmlns:p14="http://schemas.microsoft.com/office/powerpoint/2010/main" val="109155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A2F-E1DB-0341-A528-E7B323E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Mono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1574-0A63-8943-8DC3-00AD72C40869}"/>
              </a:ext>
            </a:extLst>
          </p:cNvPr>
          <p:cNvSpPr txBox="1"/>
          <p:nvPr/>
        </p:nvSpPr>
        <p:spPr>
          <a:xfrm>
            <a:off x="1030406" y="277731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gdb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848C-6877-4D4D-B5DF-1522D158F6FD}"/>
              </a:ext>
            </a:extLst>
          </p:cNvPr>
          <p:cNvSpPr txBox="1"/>
          <p:nvPr/>
        </p:nvSpPr>
        <p:spPr>
          <a:xfrm>
            <a:off x="3214048" y="38759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8346-6A65-E34A-9129-6FC39DF3AD76}"/>
              </a:ext>
            </a:extLst>
          </p:cNvPr>
          <p:cNvSpPr txBox="1"/>
          <p:nvPr/>
        </p:nvSpPr>
        <p:spPr>
          <a:xfrm>
            <a:off x="7255288" y="44848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FCD6-2FEE-4E47-9E2A-C7BBACCE811E}"/>
              </a:ext>
            </a:extLst>
          </p:cNvPr>
          <p:cNvSpPr txBox="1"/>
          <p:nvPr/>
        </p:nvSpPr>
        <p:spPr>
          <a:xfrm>
            <a:off x="6946710" y="287967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pdb2mdb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F04E-8100-2444-9624-8D0D5180761F}"/>
              </a:ext>
            </a:extLst>
          </p:cNvPr>
          <p:cNvSpPr txBox="1"/>
          <p:nvPr/>
        </p:nvSpPr>
        <p:spPr>
          <a:xfrm>
            <a:off x="9341893" y="41898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AD7B-7F7F-6E40-AFAF-8E4ECFA09BEE}"/>
              </a:ext>
            </a:extLst>
          </p:cNvPr>
          <p:cNvSpPr txBox="1"/>
          <p:nvPr/>
        </p:nvSpPr>
        <p:spPr>
          <a:xfrm>
            <a:off x="1003110" y="51110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D2C34-CF7E-C249-A2F9-13F37E17D306}"/>
              </a:ext>
            </a:extLst>
          </p:cNvPr>
          <p:cNvSpPr txBox="1"/>
          <p:nvPr/>
        </p:nvSpPr>
        <p:spPr>
          <a:xfrm>
            <a:off x="4416879" y="51516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BB42-C0E3-6049-A8E5-9DB82E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Mono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AAEF3-6F8A-314C-9B2C-A4A8B703DE78}"/>
              </a:ext>
            </a:extLst>
          </p:cNvPr>
          <p:cNvSpPr txBox="1"/>
          <p:nvPr/>
        </p:nvSpPr>
        <p:spPr>
          <a:xfrm>
            <a:off x="5261491" y="36957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--trace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8D183-545B-E14F-9BE1-9295679322A7}"/>
              </a:ext>
            </a:extLst>
          </p:cNvPr>
          <p:cNvSpPr txBox="1"/>
          <p:nvPr/>
        </p:nvSpPr>
        <p:spPr>
          <a:xfrm>
            <a:off x="1473200" y="42164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 --profile=log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5DB58-6C13-5945-BDC7-32482B1AD3FE}"/>
              </a:ext>
            </a:extLst>
          </p:cNvPr>
          <p:cNvSpPr txBox="1"/>
          <p:nvPr/>
        </p:nvSpPr>
        <p:spPr>
          <a:xfrm>
            <a:off x="9525000" y="51816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mprof</a:t>
            </a:r>
            <a:r>
              <a:rPr lang="en-US" dirty="0"/>
              <a:t>-report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5370-6FB8-2A4E-B98C-8AC9A15476B1}"/>
              </a:ext>
            </a:extLst>
          </p:cNvPr>
          <p:cNvSpPr txBox="1"/>
          <p:nvPr/>
        </p:nvSpPr>
        <p:spPr>
          <a:xfrm>
            <a:off x="3657600" y="586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32488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6721-0875-1741-B545-0ED83D18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AC6B-C96D-3B42-91B1-DB0787CA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LLDB</a:t>
            </a:r>
          </a:p>
          <a:p>
            <a:r>
              <a:rPr lang="en-US" dirty="0" err="1"/>
              <a:t>libsosplugin.so</a:t>
            </a:r>
            <a:endParaRPr lang="en-US" dirty="0"/>
          </a:p>
          <a:p>
            <a:r>
              <a:rPr lang="en-US" dirty="0" err="1"/>
              <a:t>createdump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11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15436</TotalTime>
  <Words>1238</Words>
  <Application>Microsoft Macintosh PowerPoint</Application>
  <PresentationFormat>Widescreen</PresentationFormat>
  <Paragraphs>419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Fira Code</vt:lpstr>
      <vt:lpstr>Mesh</vt:lpstr>
      <vt:lpstr>A (gentle) introduction to performance analysis in .NET Core 3 </vt:lpstr>
      <vt:lpstr>ABOUT ME</vt:lpstr>
      <vt:lpstr>Goals</vt:lpstr>
      <vt:lpstr>A brief and mostly wrong  Look at debugging</vt:lpstr>
      <vt:lpstr>Windows</vt:lpstr>
      <vt:lpstr>Son of Strike</vt:lpstr>
      <vt:lpstr>Debugging on Mono</vt:lpstr>
      <vt:lpstr>Tracing on Mono</vt:lpstr>
      <vt:lpstr>Debugging on .Net core &lt; 3</vt:lpstr>
      <vt:lpstr>Tracing on .Net Core &lt; 3</vt:lpstr>
      <vt:lpstr>HUH?</vt:lpstr>
      <vt:lpstr>dotnet-diagnostics</vt:lpstr>
      <vt:lpstr>Dotnet-dump</vt:lpstr>
      <vt:lpstr>PowerPoint Presentation</vt:lpstr>
      <vt:lpstr>PowerPoint Presentation</vt:lpstr>
      <vt:lpstr>Dotnet-trace</vt:lpstr>
      <vt:lpstr>Dotnet-trace</vt:lpstr>
      <vt:lpstr>Dotnet-sos</vt:lpstr>
      <vt:lpstr>Dotnet-counters</vt:lpstr>
      <vt:lpstr>PowerPoint Presentation</vt:lpstr>
      <vt:lpstr>Scenario 1</vt:lpstr>
      <vt:lpstr>The Problem</vt:lpstr>
      <vt:lpstr>Investigation</vt:lpstr>
      <vt:lpstr>PowerPoint Presentation</vt:lpstr>
      <vt:lpstr>PowerPoint Presentation</vt:lpstr>
      <vt:lpstr>PowerPoint Presentation</vt:lpstr>
      <vt:lpstr>PowerPoint Presentation</vt:lpstr>
      <vt:lpstr>Resolution</vt:lpstr>
      <vt:lpstr>Scenario 2</vt:lpstr>
      <vt:lpstr>The Problem</vt:lpstr>
      <vt:lpstr>Investigation</vt:lpstr>
      <vt:lpstr>Profile the App</vt:lpstr>
      <vt:lpstr>PowerPoint Presentation</vt:lpstr>
      <vt:lpstr>Prior Algorithm</vt:lpstr>
      <vt:lpstr>New Algorithm</vt:lpstr>
      <vt:lpstr>BONUS: Perf tool View</vt:lpstr>
      <vt:lpstr>Questions?</vt:lpstr>
      <vt:lpstr>Useful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(gentle) introduction to performance analysis in .NET Core 3 </dc:title>
  <dc:creator>Chet Husk</dc:creator>
  <cp:lastModifiedBy>Chet Husk</cp:lastModifiedBy>
  <cp:revision>32</cp:revision>
  <cp:lastPrinted>2019-09-27T05:53:55Z</cp:lastPrinted>
  <dcterms:created xsi:type="dcterms:W3CDTF">2019-09-16T21:39:33Z</dcterms:created>
  <dcterms:modified xsi:type="dcterms:W3CDTF">2019-09-27T14:55:36Z</dcterms:modified>
</cp:coreProperties>
</file>